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7" r:id="rId5"/>
    <p:sldId id="268" r:id="rId6"/>
    <p:sldId id="271" r:id="rId7"/>
    <p:sldId id="269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70" r:id="rId17"/>
    <p:sldId id="263" r:id="rId18"/>
    <p:sldId id="264" r:id="rId19"/>
    <p:sldId id="27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4EE1E-E73D-5542-8179-779A57EC1CBB}" v="2" dt="2020-10-26T06:48:52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FA5C6-2C0B-424F-AB37-B0D915A1B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339669-8576-4E72-9217-08AA274F5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C450C7-7980-4BBD-9745-5078650A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0F5FC-E632-41EE-8E87-A087DFBB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238CAF-09E8-49A4-A850-76DE359B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196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1E30F3-1027-42B6-A13D-77B91120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0BF9AD-09E5-48C9-8853-201BACD02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AE0918-2870-4A1C-8F6A-791939F0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F38FF7-262B-4ABC-AA4A-8976D2BD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2DA0A6-748F-480C-8BBC-CE63E353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94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E89C7-90F5-47AC-B3FA-BD70D2B03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D72045-4D6F-48EF-AF7D-2BE6CCE2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A1685-3085-4387-8B93-995BD5EB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AF129E-48CA-449D-AA2B-466B2CBC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D66406-017C-4E6C-84B2-451EA072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479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0D783-4D18-4720-A2F5-1CC88C01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2B1CBE-1E16-4717-AB47-ED7D350F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8790A8-FBCF-4619-9DB9-199ED623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1E09D2-11BD-43CA-A7DD-DEF48D1A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412F3-B202-410E-A9CC-4F4AC8DB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29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51F760-B645-420A-BBE9-8806D144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04D2F-1EBC-4129-81F0-BB7AE593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541962-3353-4AC4-A431-571ECC4B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87077-493B-4AD5-800D-DF20C6E5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98259F-49D4-4B11-AFFB-D6A5E24B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053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2D32D2-31C6-4FDF-82B5-6D05C534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A0BD1-B1EA-42E4-9FBD-0E3C92A52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1BF2FF-BD1D-4DFC-9213-6F17985C5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6ED35-1420-44CB-B40F-6C2EAC8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1181BD-8AC0-4737-B642-3EFFDE02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B3858F-0359-4372-AB99-6709B2AF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165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8E832-5124-4345-BF19-34BF6E74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363269-105E-4926-98D0-A1453B708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9270DA-C0A2-47DA-A6A2-62D66DBE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295858-CA02-4DEB-B0C9-44C06B303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DDDAE-3014-47FC-826C-7A03D91BE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1D2430-391F-431E-80F7-7E7D0E14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1A4D72-5385-4504-97FF-C95F0429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3967A54-15C8-4EC0-B9FC-60D49762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DA3953-C591-42C3-93A7-DE64EC28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32F792-3F80-4BC4-BE74-21A839B0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ADCEE0-019E-4F05-8ADF-3A8F1877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B48FD9-E813-43BC-B711-4960FE6D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899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734C40-2DED-4333-AEC5-AD60EBA2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30E012-4432-4477-8D4E-4B448812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9C1DBE-6464-4622-807D-0E65A5D5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7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B12441-4CB9-4C8A-B6B0-409C5C07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9DBF6A-0BB2-41D4-90F7-B4CAA2EC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3D557F-AB49-417C-BAE0-2A5D3BB5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B8FC75-574C-4C43-B46D-A75460BA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1C0CF2-34F5-4CA0-83EF-F7595C3E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4D51DF-DBD0-40E5-B06D-D66BFBA2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619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04D86-0376-4019-816A-64F93968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519A13E-2685-43E1-B2AE-C62D9D972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CA712E-1400-4038-8E95-04590E763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1733C0-F53D-4103-A545-E30D367F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2FAAE6-3555-49C4-97A1-4C18205C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362DFA-A33B-4D9D-B740-34585181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653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5FC833-8F30-461E-9D8A-007FD5A1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65BC58-5449-4DF3-B27B-68FA9FC1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DFA16-3A54-4C81-9C4E-D0819F97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44C0-831D-45CC-9D74-C656FADE5346}" type="datetimeFigureOut">
              <a:rPr lang="sr-Latn-RS" smtClean="0"/>
              <a:t>7.11.2020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93B2BD-8314-42F4-B00B-539E0EEFD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B4AEEC-A348-4DE3-AD9D-EA906F080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4572-0905-48B2-8D9A-A7B008F77C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070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s.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577D1-FEF3-43AA-8091-E061399A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sr-Latn-RS" sz="6600" dirty="0" smtClean="0">
                <a:solidFill>
                  <a:schemeClr val="bg1"/>
                </a:solidFill>
              </a:rPr>
              <a:t>Izveštaj obeležavanja</a:t>
            </a:r>
            <a:endParaRPr lang="sr-Latn-RS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F8063C-8DF0-4FB1-91E5-D66F8250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9208340" cy="1655762"/>
          </a:xfrm>
        </p:spPr>
        <p:txBody>
          <a:bodyPr>
            <a:normAutofit fontScale="92500" lnSpcReduction="20000"/>
          </a:bodyPr>
          <a:lstStyle/>
          <a:p>
            <a:r>
              <a:rPr lang="sr-Latn-RS" sz="3200" dirty="0" smtClean="0">
                <a:solidFill>
                  <a:schemeClr val="bg1"/>
                </a:solidFill>
              </a:rPr>
              <a:t>12.oktobra,  Svetskog dana </a:t>
            </a:r>
            <a:r>
              <a:rPr lang="sr-Latn-RS" sz="3200" dirty="0">
                <a:solidFill>
                  <a:schemeClr val="bg1"/>
                </a:solidFill>
              </a:rPr>
              <a:t>borbe protiv artritisa </a:t>
            </a:r>
            <a:r>
              <a:rPr lang="sr-Latn-RS" sz="3200" dirty="0" smtClean="0">
                <a:solidFill>
                  <a:schemeClr val="bg1"/>
                </a:solidFill>
              </a:rPr>
              <a:t>2020 </a:t>
            </a:r>
            <a:r>
              <a:rPr lang="sr-Latn-RS" sz="3200" dirty="0">
                <a:solidFill>
                  <a:schemeClr val="bg1"/>
                </a:solidFill>
              </a:rPr>
              <a:t>„Sve je u vašim rukama</a:t>
            </a:r>
            <a:r>
              <a:rPr lang="sr-Latn-RS" sz="3200" dirty="0" smtClean="0">
                <a:solidFill>
                  <a:schemeClr val="bg1"/>
                </a:solidFill>
              </a:rPr>
              <a:t>“</a:t>
            </a:r>
          </a:p>
          <a:p>
            <a:endParaRPr lang="sr-Latn-RS" sz="3200" dirty="0">
              <a:solidFill>
                <a:schemeClr val="bg1"/>
              </a:solidFill>
            </a:endParaRPr>
          </a:p>
          <a:p>
            <a:r>
              <a:rPr lang="sr-Latn-RS" sz="2200" dirty="0" smtClean="0">
                <a:solidFill>
                  <a:schemeClr val="bg1"/>
                </a:solidFill>
              </a:rPr>
              <a:t>Prim.dr Mirjana Lapčević, predsednica ORS-a</a:t>
            </a:r>
            <a:endParaRPr lang="sr-Latn-RS" sz="2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C4521DE-248E-440D-AAD6-FD9E7D34B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42C13FA-4C0F-42D0-9626-5BA6040D8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16" y="866274"/>
            <a:ext cx="3597442" cy="1467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7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9F5819-741F-42B6-9FAB-965646F2E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71" y="613458"/>
            <a:ext cx="5914664" cy="6076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6DFCF0-2343-457E-ADDC-A198084EB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35" y="613458"/>
            <a:ext cx="5914665" cy="60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A4B8015-359C-4476-BEA0-E76DB171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69" y="703163"/>
            <a:ext cx="3830797" cy="4239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7C7F55-D68F-41C5-B8FE-CD05DD2B6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073" y="1099596"/>
            <a:ext cx="3148314" cy="3842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1B74CE-50B4-40F3-A5DD-454AF2DBD0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9094" y="804204"/>
            <a:ext cx="3453114" cy="48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9BEE74-3B3C-45E2-B0BA-76C261A1E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5" t="7595" r="30032" b="10380"/>
          <a:stretch/>
        </p:blipFill>
        <p:spPr>
          <a:xfrm>
            <a:off x="289367" y="616352"/>
            <a:ext cx="4768770" cy="5625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DBCB4B-CBCC-4F4B-9908-FBC77321E7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707" y="616352"/>
            <a:ext cx="4598626" cy="56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5139DE-5E80-4D69-8C0A-1BE953D10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99" y="821802"/>
            <a:ext cx="2754775" cy="5636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5F1F88-E24D-4B33-84B1-F882A1E94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388" y="577579"/>
            <a:ext cx="4143739" cy="2851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AA0096-6359-4AE5-98DC-D0BB86C3F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474" y="3557476"/>
            <a:ext cx="4143739" cy="29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F30C56-EAC7-4B88-A609-C314DADE1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79" y="1620455"/>
            <a:ext cx="5534621" cy="325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034A46-050A-4697-AED5-120512A7A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99" y="1620455"/>
            <a:ext cx="5562743" cy="32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577D1-FEF3-43AA-8091-E061399A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 fontScale="90000"/>
          </a:bodyPr>
          <a:lstStyle/>
          <a:p>
            <a:r>
              <a:rPr lang="sr-Latn-RS" sz="6600" dirty="0">
                <a:solidFill>
                  <a:schemeClr val="bg1"/>
                </a:solidFill>
              </a:rPr>
              <a:t>      Onlajn predavanja stručnjaka o </a:t>
            </a:r>
            <a:r>
              <a:rPr lang="sr-Latn-RS" sz="6600" dirty="0" smtClean="0">
                <a:solidFill>
                  <a:schemeClr val="bg1"/>
                </a:solidFill>
              </a:rPr>
              <a:t>hroničnim artritisima</a:t>
            </a:r>
            <a:endParaRPr lang="sr-Latn-RS" sz="6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C4521DE-248E-440D-AAD6-FD9E7D34B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42C13FA-4C0F-42D0-9626-5BA6040D8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0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DCEFC-EB0C-4927-BA58-9D5C5CE6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90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 </a:t>
            </a:r>
            <a:r>
              <a:rPr lang="sr-Latn-RS" b="1" dirty="0"/>
              <a:t>Kako  su organizovana onlajn predavanja stručnjaka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6F87A5-CBB1-41C2-913A-287A5349F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947"/>
            <a:ext cx="10515600" cy="4673016"/>
          </a:xfrm>
        </p:spPr>
        <p:txBody>
          <a:bodyPr>
            <a:normAutofit lnSpcReduction="10000"/>
          </a:bodyPr>
          <a:lstStyle/>
          <a:p>
            <a:r>
              <a:rPr lang="sr-Latn-RS" sz="2000" dirty="0"/>
              <a:t>Predavanja su organizovana tako što su svi zainteresovani mogli da ih slušaju ako se priključe na link, koji su predstavnici ORS-a unapred mejlom poslali </a:t>
            </a:r>
            <a:r>
              <a:rPr lang="sr-Latn-RS" sz="2000" dirty="0" smtClean="0"/>
              <a:t>članovima da </a:t>
            </a:r>
            <a:r>
              <a:rPr lang="sr-Latn-RS" sz="2000" dirty="0"/>
              <a:t>prate predavanja, a informacija je bila dostupna </a:t>
            </a:r>
            <a:r>
              <a:rPr lang="sr-Latn-RS" sz="2000" dirty="0" smtClean="0"/>
              <a:t>i na </a:t>
            </a:r>
            <a:r>
              <a:rPr lang="sr-Latn-RS" sz="2000" dirty="0"/>
              <a:t>sajtu ORS-a, fejzbuku i tviteru.</a:t>
            </a:r>
          </a:p>
          <a:p>
            <a:r>
              <a:rPr lang="sr-Latn-RS" sz="2000" dirty="0"/>
              <a:t>Savete i preporuke pacijentima i svim </a:t>
            </a:r>
            <a:r>
              <a:rPr lang="sr-Latn-RS" sz="2000" dirty="0" smtClean="0"/>
              <a:t>zainteresovanima  </a:t>
            </a:r>
            <a:r>
              <a:rPr lang="sr-Latn-RS" sz="2000" dirty="0"/>
              <a:t>pored prim.dr Mirjane Lapčević predsednice ORS-a (</a:t>
            </a:r>
            <a:r>
              <a:rPr lang="en-US" sz="2000" dirty="0" err="1"/>
              <a:t>Menadžment</a:t>
            </a:r>
            <a:r>
              <a:rPr lang="en-US" sz="2000" dirty="0"/>
              <a:t> </a:t>
            </a:r>
            <a:r>
              <a:rPr lang="en-US" sz="2000" dirty="0" err="1"/>
              <a:t>sopstvenom</a:t>
            </a:r>
            <a:r>
              <a:rPr lang="en-US" sz="2000" dirty="0"/>
              <a:t> </a:t>
            </a:r>
            <a:r>
              <a:rPr lang="en-US" sz="2000" dirty="0" err="1"/>
              <a:t>bolešću</a:t>
            </a:r>
            <a:r>
              <a:rPr lang="sr-Latn-RS" sz="2000" dirty="0"/>
              <a:t>) i prof dr Mirjane Šefik – Bukilica predsednice Udruženja reumatologa Srbije (</a:t>
            </a:r>
            <a:r>
              <a:rPr lang="en-US" sz="2000" dirty="0" err="1"/>
              <a:t>Edukacija</a:t>
            </a:r>
            <a:r>
              <a:rPr lang="en-US" sz="2000" dirty="0"/>
              <a:t> </a:t>
            </a:r>
            <a:r>
              <a:rPr lang="en-US" sz="2000" dirty="0" err="1"/>
              <a:t>bolesnika</a:t>
            </a:r>
            <a:r>
              <a:rPr lang="en-US" sz="2000" dirty="0"/>
              <a:t> za </a:t>
            </a:r>
            <a:r>
              <a:rPr lang="en-US" sz="2000" dirty="0" err="1"/>
              <a:t>partnersku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u </a:t>
            </a:r>
            <a:r>
              <a:rPr lang="en-US" sz="2000" dirty="0" err="1"/>
              <a:t>lečenju</a:t>
            </a:r>
            <a:r>
              <a:rPr lang="sr-Latn-RS" sz="2000" dirty="0"/>
              <a:t>) davali su reumatolozi sa Instituta za reumatologiju doc.dr Vera Milić (</a:t>
            </a:r>
            <a:r>
              <a:rPr lang="en-US" sz="2000" dirty="0" err="1"/>
              <a:t>Značaj</a:t>
            </a:r>
            <a:r>
              <a:rPr lang="en-US" sz="2000" dirty="0"/>
              <a:t> </a:t>
            </a:r>
            <a:r>
              <a:rPr lang="en-US" sz="2000" dirty="0" err="1"/>
              <a:t>ishrane</a:t>
            </a:r>
            <a:r>
              <a:rPr lang="en-US" sz="2000" dirty="0"/>
              <a:t> u </a:t>
            </a:r>
            <a:r>
              <a:rPr lang="en-US" sz="2000" dirty="0" err="1" smtClean="0"/>
              <a:t>terapiji</a:t>
            </a:r>
            <a:r>
              <a:rPr lang="sr-Latn-RS" sz="2000" dirty="0" smtClean="0"/>
              <a:t> HAR), </a:t>
            </a:r>
            <a:r>
              <a:rPr lang="sr-Latn-RS" sz="2000" dirty="0"/>
              <a:t>asist.dr sci med. Ivica Jeremić NS (</a:t>
            </a:r>
            <a:r>
              <a:rPr lang="en-US" sz="2000" dirty="0" err="1"/>
              <a:t>Značaj</a:t>
            </a:r>
            <a:r>
              <a:rPr lang="en-US" sz="2000" dirty="0"/>
              <a:t> </a:t>
            </a:r>
            <a:r>
              <a:rPr lang="en-US" sz="2000" dirty="0" err="1"/>
              <a:t>strukturiranog</a:t>
            </a:r>
            <a:r>
              <a:rPr lang="en-US" sz="2000" dirty="0"/>
              <a:t> </a:t>
            </a:r>
            <a:r>
              <a:rPr lang="en-US" sz="2000" dirty="0" err="1"/>
              <a:t>vežbanja</a:t>
            </a:r>
            <a:r>
              <a:rPr lang="en-US" sz="2000" dirty="0"/>
              <a:t> </a:t>
            </a:r>
            <a:r>
              <a:rPr lang="en-US" sz="2000" dirty="0" err="1"/>
              <a:t>obolelih</a:t>
            </a:r>
            <a:r>
              <a:rPr lang="en-US" sz="2000" dirty="0"/>
              <a:t> </a:t>
            </a:r>
            <a:r>
              <a:rPr lang="en-US" sz="2000" dirty="0" smtClean="0"/>
              <a:t>od</a:t>
            </a:r>
            <a:r>
              <a:rPr lang="sr-Latn-RS" sz="2000" dirty="0" smtClean="0"/>
              <a:t> HAR), </a:t>
            </a:r>
            <a:r>
              <a:rPr lang="sr-Latn-RS" sz="2000" dirty="0"/>
              <a:t>stručnjaci za  tajči – Saša Balanesković i joga veštine – Milan Sudžuk</a:t>
            </a:r>
            <a:r>
              <a:rPr lang="sr-Latn-RS" sz="2000" dirty="0" smtClean="0"/>
              <a:t>.</a:t>
            </a:r>
          </a:p>
          <a:p>
            <a:r>
              <a:rPr lang="sr-Latn-RS" sz="2000" dirty="0" smtClean="0"/>
              <a:t>Ni jedan lek, ni najbolji dr nemože zameniti fizičko vežbanje, pravilnu ishranu, dobar san i odmor. </a:t>
            </a:r>
            <a:endParaRPr lang="sr-Latn-RS" sz="2000" dirty="0"/>
          </a:p>
          <a:p>
            <a:r>
              <a:rPr lang="sr-Latn-RS" sz="2000" dirty="0"/>
              <a:t>Sva onlajn izlaganja imala su za cilj da ohrabre obolele od </a:t>
            </a:r>
            <a:r>
              <a:rPr lang="sr-Latn-RS" sz="2000" dirty="0" smtClean="0"/>
              <a:t>HAR da </a:t>
            </a:r>
            <a:r>
              <a:rPr lang="sr-Latn-RS" sz="2000" dirty="0"/>
              <a:t>nauče kako da lično doprinesu poboljšanju kvaliteta sopstvenog lečenja, i shvate značaj slogana „Sve je u vašim rukama“ pod kojim je u čitavom svetu obeležen </a:t>
            </a:r>
            <a:r>
              <a:rPr lang="sr-Latn-RS" sz="2000" dirty="0" smtClean="0"/>
              <a:t>12.oktobra, Svetski </a:t>
            </a:r>
            <a:r>
              <a:rPr lang="sr-Latn-RS" sz="2000" dirty="0"/>
              <a:t>dan </a:t>
            </a:r>
            <a:r>
              <a:rPr lang="sr-Latn-RS" sz="2000" dirty="0" smtClean="0"/>
              <a:t>borbe protiv </a:t>
            </a:r>
            <a:r>
              <a:rPr lang="sr-Latn-RS" sz="2000" dirty="0"/>
              <a:t>artritisa.</a:t>
            </a:r>
          </a:p>
          <a:p>
            <a:r>
              <a:rPr lang="sr-Latn-RS" sz="2000" dirty="0"/>
              <a:t>Svi zainteresovani imali su priliku da postave  pitanja  o svemu što ih zanima kada je u pitanju lečenje </a:t>
            </a:r>
            <a:r>
              <a:rPr lang="sr-Latn-RS" sz="2000" dirty="0" smtClean="0"/>
              <a:t>HAR.</a:t>
            </a:r>
          </a:p>
          <a:p>
            <a:r>
              <a:rPr lang="sr-Latn-RS" sz="2000" dirty="0" smtClean="0"/>
              <a:t>Snimak predavanja dostupan je na </a:t>
            </a:r>
            <a:r>
              <a:rPr lang="sr-Latn-RS" sz="2000" dirty="0" smtClean="0">
                <a:hlinkClick r:id="rId2"/>
              </a:rPr>
              <a:t>www.ors.rs</a:t>
            </a:r>
            <a:r>
              <a:rPr lang="sr-Latn-RS" sz="2000" dirty="0" smtClean="0"/>
              <a:t>, fejzbuku i tviteru.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86677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E8DC5C-CD7D-441B-86CA-E0A055D7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46" y="1487415"/>
            <a:ext cx="5491767" cy="275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0FC1D9-9B6A-4CF9-8AF8-93CD5A84D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229" y="1558579"/>
            <a:ext cx="5506225" cy="2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E8C57F-4FF2-4B9B-891D-9AD6C3827E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576" y="282133"/>
            <a:ext cx="4036665" cy="2918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C417BB-69C6-4257-A894-91F2C1D5C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761" y="282132"/>
            <a:ext cx="4506374" cy="2918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6B90F8-D979-4031-ADBD-813CDC87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767" y="3846599"/>
            <a:ext cx="4832918" cy="27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Zahvaljujem 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RS" dirty="0" smtClean="0"/>
          </a:p>
          <a:p>
            <a:r>
              <a:rPr lang="sr-Latn-RS" b="1" dirty="0"/>
              <a:t>Svim učesnicima press konferencije za novinare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	- dr Vesni Knjeginjić, Ministarstva zdravlja RS</a:t>
            </a:r>
          </a:p>
          <a:p>
            <a:pPr marL="0" indent="0">
              <a:buNone/>
            </a:pPr>
            <a:r>
              <a:rPr lang="sr-Latn-RS" dirty="0" smtClean="0"/>
              <a:t>	- G-đi </a:t>
            </a:r>
            <a:r>
              <a:rPr lang="sr-Latn-RS" dirty="0" smtClean="0"/>
              <a:t>Veri </a:t>
            </a:r>
            <a:r>
              <a:rPr lang="sr-Latn-RS" dirty="0" smtClean="0"/>
              <a:t>Pešut, Ministarstvo za rad, zapošljavanje, boračka i socijalna pitanja</a:t>
            </a:r>
          </a:p>
          <a:p>
            <a:pPr marL="0" indent="0">
              <a:buNone/>
            </a:pPr>
            <a:r>
              <a:rPr lang="sr-Latn-RS" dirty="0" smtClean="0"/>
              <a:t>	- prof</a:t>
            </a:r>
            <a:r>
              <a:rPr lang="sr-Latn-RS" dirty="0"/>
              <a:t>. Mirjani Šefik </a:t>
            </a:r>
            <a:r>
              <a:rPr lang="sr-Latn-RS" dirty="0" smtClean="0"/>
              <a:t>Bukilica, Predednici Udruženja reumatologa Srbije </a:t>
            </a:r>
          </a:p>
          <a:p>
            <a:pPr marL="0" indent="0">
              <a:buNone/>
            </a:pPr>
            <a:r>
              <a:rPr lang="sr-Latn-RS" dirty="0" smtClean="0"/>
              <a:t>	- Svim novinarima koji su zainteresovano pratili i izveštavali o događaju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- Svim članovima ORS-a koji su pratili pres konferenciju</a:t>
            </a:r>
          </a:p>
          <a:p>
            <a:r>
              <a:rPr lang="sr-Latn-RS" b="1" dirty="0" smtClean="0"/>
              <a:t>Predavačima</a:t>
            </a:r>
          </a:p>
          <a:p>
            <a:r>
              <a:rPr lang="sr-Latn-RS" b="1" dirty="0" smtClean="0"/>
              <a:t>Kompaniji BIRAČ kommunications 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1" y="300790"/>
            <a:ext cx="4716379" cy="1684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9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365125"/>
            <a:ext cx="11185358" cy="1325563"/>
          </a:xfrm>
        </p:spPr>
        <p:txBody>
          <a:bodyPr/>
          <a:lstStyle/>
          <a:p>
            <a:r>
              <a:rPr lang="sr-Latn-RS" b="1" dirty="0" smtClean="0"/>
              <a:t>12.oktobar, </a:t>
            </a:r>
            <a:r>
              <a:rPr lang="sr-Latn-RS" b="1" dirty="0"/>
              <a:t>Svetskog dana borbe protiv artritisa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Svetski dan borbe protiv artritisa, obeležen je pod sloganom </a:t>
            </a:r>
            <a:r>
              <a:rPr lang="sr-Latn-RS" b="1" dirty="0"/>
              <a:t>“Sve je u vašim </a:t>
            </a:r>
            <a:r>
              <a:rPr lang="sr-Latn-RS" b="1" dirty="0" smtClean="0"/>
              <a:t>rukama”</a:t>
            </a:r>
            <a:r>
              <a:rPr lang="sr-Latn-RS" dirty="0" smtClean="0"/>
              <a:t> Održan </a:t>
            </a:r>
            <a:r>
              <a:rPr lang="sr-Latn-RS" dirty="0"/>
              <a:t>je u organizaciji Udruženja obolelih od reumatskih bolesti Srbije i </a:t>
            </a:r>
            <a:r>
              <a:rPr lang="sr-Latn-RS" dirty="0" smtClean="0"/>
              <a:t>Udruženja  </a:t>
            </a:r>
            <a:r>
              <a:rPr lang="sr-Latn-RS" dirty="0"/>
              <a:t>reumatologa Srbije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U hronične artritise (HAR) ubrajamo:</a:t>
            </a:r>
          </a:p>
          <a:p>
            <a:pPr marL="514350" indent="-514350">
              <a:buAutoNum type="arabicPeriod"/>
            </a:pPr>
            <a:r>
              <a:rPr lang="sr-Latn-RS" b="1" dirty="0" smtClean="0"/>
              <a:t>Reumatoidni artritis </a:t>
            </a:r>
            <a:r>
              <a:rPr lang="sr-Latn-RS" b="1" dirty="0"/>
              <a:t>(RA</a:t>
            </a:r>
            <a:r>
              <a:rPr lang="sr-Latn-RS" b="1" dirty="0" smtClean="0"/>
              <a:t>)</a:t>
            </a:r>
          </a:p>
          <a:p>
            <a:pPr marL="514350" indent="-514350">
              <a:buAutoNum type="arabicPeriod"/>
            </a:pPr>
            <a:r>
              <a:rPr lang="sr-Latn-RS" b="1" dirty="0"/>
              <a:t>A</a:t>
            </a:r>
            <a:r>
              <a:rPr lang="en-US" b="1" dirty="0" err="1" smtClean="0"/>
              <a:t>nkilozirajuć</a:t>
            </a:r>
            <a:r>
              <a:rPr lang="sr-Latn-RS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spondilitis</a:t>
            </a:r>
            <a:r>
              <a:rPr lang="en-US" b="1" dirty="0" smtClean="0"/>
              <a:t> </a:t>
            </a:r>
            <a:r>
              <a:rPr lang="en-US" b="1" dirty="0"/>
              <a:t>(AS</a:t>
            </a:r>
            <a:r>
              <a:rPr lang="en-US" b="1" dirty="0" smtClean="0"/>
              <a:t>)</a:t>
            </a:r>
            <a:endParaRPr lang="sr-Latn-RS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r-Latn-RS" b="1" dirty="0"/>
              <a:t>P</a:t>
            </a:r>
            <a:r>
              <a:rPr lang="en-US" b="1" dirty="0" err="1" smtClean="0"/>
              <a:t>sorijazn</a:t>
            </a:r>
            <a:r>
              <a:rPr lang="sr-Latn-RS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artritis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PsA</a:t>
            </a:r>
            <a:r>
              <a:rPr lang="en-US" b="1" dirty="0" smtClean="0"/>
              <a:t>)</a:t>
            </a:r>
            <a:endParaRPr lang="sr-Latn-RS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r-Latn-RS" b="1" dirty="0" smtClean="0"/>
              <a:t>Juvenilni reumatoidni </a:t>
            </a:r>
            <a:r>
              <a:rPr lang="sr-Latn-RS" b="1" dirty="0"/>
              <a:t>artritis </a:t>
            </a:r>
            <a:r>
              <a:rPr lang="sr-Latn-RS" b="1" dirty="0" smtClean="0"/>
              <a:t>(JRA)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r-Latn-RS" b="1" dirty="0"/>
              <a:t>Juvenilni </a:t>
            </a:r>
            <a:r>
              <a:rPr lang="sr-Latn-RS" b="1" dirty="0" smtClean="0"/>
              <a:t>spondilo </a:t>
            </a:r>
            <a:r>
              <a:rPr lang="sr-Latn-RS" b="1" dirty="0"/>
              <a:t>artritis (</a:t>
            </a:r>
            <a:r>
              <a:rPr lang="sr-Latn-RS" b="1" dirty="0" smtClean="0"/>
              <a:t>JSA</a:t>
            </a:r>
            <a:r>
              <a:rPr lang="sr-Latn-RS" b="1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sr-Latn-RS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Ove godine Cilj obeležavanja 12.oktobra, </a:t>
            </a:r>
            <a:r>
              <a:rPr lang="sr-Latn-RS" b="1" dirty="0"/>
              <a:t>Svetskog dana borbe protiv </a:t>
            </a:r>
            <a:r>
              <a:rPr lang="sr-Latn-RS" b="1" dirty="0" smtClean="0"/>
              <a:t>artritisa je bio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Podizanje </a:t>
            </a:r>
            <a:r>
              <a:rPr lang="sr-Latn-RS" dirty="0"/>
              <a:t>svesti u javnosti </a:t>
            </a:r>
            <a:r>
              <a:rPr lang="sr-Latn-RS" dirty="0" smtClean="0"/>
              <a:t>da u Srbiji 70000 odraslih građana i 2000 dece boluje od hroničnih artritisa (HAR), a to </a:t>
            </a:r>
            <a:r>
              <a:rPr lang="sr-Latn-RS" dirty="0"/>
              <a:t>su </a:t>
            </a:r>
            <a:r>
              <a:rPr lang="sr-Latn-RS" dirty="0" smtClean="0"/>
              <a:t>teške, hronične, autoimune </a:t>
            </a:r>
            <a:r>
              <a:rPr lang="sr-Latn-RS" dirty="0"/>
              <a:t>bolesti </a:t>
            </a:r>
            <a:r>
              <a:rPr lang="sr-Latn-RS" dirty="0" smtClean="0"/>
              <a:t>zgobova sa sistemskim manifestacijama.</a:t>
            </a:r>
          </a:p>
          <a:p>
            <a:r>
              <a:rPr lang="sr-Latn-RS" dirty="0"/>
              <a:t>U</a:t>
            </a:r>
            <a:r>
              <a:rPr lang="sr-Latn-RS" dirty="0" smtClean="0"/>
              <a:t>ključivanje </a:t>
            </a:r>
            <a:r>
              <a:rPr lang="sr-Latn-RS" dirty="0"/>
              <a:t>državnih institucija u reševanje problema kod obolelih od </a:t>
            </a:r>
            <a:r>
              <a:rPr lang="sr-Latn-RS" dirty="0" smtClean="0"/>
              <a:t>HAR tako što će omogućiti blagovremeni pristup inovativnoj terapiji (kasnimo dve godine za Evropom), povećati procenat obolelih od HAR na biološkoj terapiji sa 3% na 10%, što je evropski prosek i na taj način sprečiti invalidnost, očuvati radnu sposobnost i povećati kvalitet života obolelih od HAR.</a:t>
            </a:r>
          </a:p>
          <a:p>
            <a:r>
              <a:rPr lang="sr-Latn-RS" dirty="0" smtClean="0"/>
              <a:t>Podizanje svesti obolelih od HAR o </a:t>
            </a:r>
            <a:r>
              <a:rPr lang="sr-Latn-RS" dirty="0"/>
              <a:t>značaju ličnog angazovanja </a:t>
            </a:r>
            <a:r>
              <a:rPr lang="sr-Latn-RS" dirty="0" smtClean="0"/>
              <a:t>u </a:t>
            </a:r>
            <a:r>
              <a:rPr lang="sr-Latn-RS" dirty="0"/>
              <a:t>unapređenju kvaliteta sopstvenog lečenja.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5E67-64EE-4186-8150-87E838C4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smo i kako komunicirali....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89BE92-7E10-43C6-B091-C5ADC09F1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sz="2000" dirty="0"/>
              <a:t>Obeležavanje </a:t>
            </a:r>
            <a:r>
              <a:rPr lang="sr-Latn-RS" sz="2000" dirty="0" smtClean="0"/>
              <a:t>12.oktobra, Svetskog </a:t>
            </a:r>
            <a:r>
              <a:rPr lang="sr-Latn-RS" sz="2000" dirty="0"/>
              <a:t>dana borbe protiv artritisa 2020- „Sve je u vašim rukama“</a:t>
            </a:r>
          </a:p>
          <a:p>
            <a:endParaRPr lang="sr-Latn-RS" sz="2000" dirty="0"/>
          </a:p>
          <a:p>
            <a:r>
              <a:rPr lang="sr-Latn-RS" sz="2000" dirty="0"/>
              <a:t> Svetski dan obeležen je konferencijom za novinare, gostovanjima na odabranim televizijama i onlajn predavanjima  stručnajaka o lečenju, ishrani i vežbama za obolele od artritisa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7885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BB51B-3A47-4774-A0BE-3FF700AD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b="1" dirty="0"/>
              <a:t>Konferencija  za novinare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3FD6C-EC66-4DEC-82DE-F80334FC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5359" cy="4351338"/>
          </a:xfrm>
        </p:spPr>
        <p:txBody>
          <a:bodyPr>
            <a:normAutofit fontScale="92500" lnSpcReduction="10000"/>
          </a:bodyPr>
          <a:lstStyle/>
          <a:p>
            <a:r>
              <a:rPr lang="sr-Latn-RS" sz="2000" dirty="0"/>
              <a:t>Konferencija za novinare održana je u press centru UNS-a 12. oktobra</a:t>
            </a:r>
          </a:p>
          <a:p>
            <a:r>
              <a:rPr lang="sr-Latn-RS" sz="2000" dirty="0"/>
              <a:t>Na konferenciji su pored predsednice ORS-a prim. dr Mirjane Lapčević prisustvovale i prof. dr Mirjana Šefik- Bukilica, predsednica Udruženja reumatologa Srbije, dr Vesna Knjeginjić, pomoćnik ministra </a:t>
            </a:r>
            <a:r>
              <a:rPr lang="sr-Latn-RS" sz="2000" dirty="0" smtClean="0"/>
              <a:t>zdravlja u </a:t>
            </a:r>
            <a:r>
              <a:rPr lang="sr-Latn-RS" sz="2000" dirty="0"/>
              <a:t>Sektoru za javno zdravlje i programsku zdravstvenu zaštitu i </a:t>
            </a:r>
            <a:r>
              <a:rPr lang="sr-Latn-RS" sz="2000" dirty="0" smtClean="0"/>
              <a:t>Vera </a:t>
            </a:r>
            <a:r>
              <a:rPr lang="sr-Latn-RS" sz="2000" dirty="0"/>
              <a:t>Pešut iz Sektora za invalidska  pitanja u Ministarstvu za </a:t>
            </a:r>
            <a:r>
              <a:rPr lang="sr-Latn-RS" sz="2000" dirty="0" smtClean="0"/>
              <a:t>rad, zapošljavanje boračka i socijalna pitanja.</a:t>
            </a:r>
            <a:endParaRPr lang="sr-Latn-RS" sz="2000" dirty="0"/>
          </a:p>
          <a:p>
            <a:r>
              <a:rPr lang="sr-Latn-RS" sz="2000" dirty="0"/>
              <a:t>Predstavnici RFZO-a, i ako su uredno pozvani, nisu prisustvovali konferenciji za novinare.</a:t>
            </a:r>
          </a:p>
          <a:p>
            <a:r>
              <a:rPr lang="sr-Latn-RS" sz="2000" dirty="0"/>
              <a:t>Ukupno je prisustvovalo 12 medijskih kuća i to: Politika, Danas, Tanjug, Beta Ilustrovana  Politika, Blic, Informator, Radio Beograd, TV Studio b, TV Prva, RTV Republika Srpska, Fonet .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A8B6D876-2C6B-3D49-84E5-70DDF4003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12" y="1505243"/>
            <a:ext cx="48860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88C85-5D22-42D4-ADD4-5B3644BE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</a:t>
            </a:r>
            <a:r>
              <a:rPr lang="sr-Latn-RS" b="1" dirty="0" smtClean="0"/>
              <a:t>Aktivnosti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028AD-99EF-4C4A-A162-BB9070A2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 </a:t>
            </a:r>
            <a:r>
              <a:rPr lang="sr-Latn-RS" sz="1900" dirty="0"/>
              <a:t>Priprema poziva za medije</a:t>
            </a:r>
          </a:p>
          <a:p>
            <a:r>
              <a:rPr lang="sr-Latn-RS" sz="1900" dirty="0"/>
              <a:t> Distribucija medijskih </a:t>
            </a:r>
            <a:r>
              <a:rPr lang="sr-Latn-RS" sz="1900" dirty="0" smtClean="0"/>
              <a:t>objava</a:t>
            </a:r>
            <a:endParaRPr lang="sr-Latn-RS" sz="1900" dirty="0"/>
          </a:p>
          <a:p>
            <a:r>
              <a:rPr lang="sr-Latn-RS" sz="1900" dirty="0"/>
              <a:t> Iniciranje medijskih objava</a:t>
            </a:r>
          </a:p>
          <a:p>
            <a:r>
              <a:rPr lang="sr-Latn-RS" sz="1900" dirty="0"/>
              <a:t> Inciranje gostovanja komunikatora na televizijama</a:t>
            </a:r>
          </a:p>
          <a:p>
            <a:r>
              <a:rPr lang="sr-Latn-RS" sz="1900" dirty="0"/>
              <a:t> Priprema inicijalnog pisma predstavnicima  državnih institucija</a:t>
            </a:r>
          </a:p>
          <a:p>
            <a:r>
              <a:rPr lang="sr-Latn-RS" sz="1900" dirty="0"/>
              <a:t> Pozivanje predstavnika državnih institucija na konferenciju za novinare</a:t>
            </a:r>
          </a:p>
          <a:p>
            <a:r>
              <a:rPr lang="sr-Latn-RS" sz="1900" dirty="0"/>
              <a:t> Priprema linka za onlajn predavanje</a:t>
            </a:r>
          </a:p>
          <a:p>
            <a:r>
              <a:rPr lang="sr-Latn-RS" sz="1900" dirty="0"/>
              <a:t> Priprema moderatora za oba dogadjaja</a:t>
            </a:r>
          </a:p>
          <a:p>
            <a:r>
              <a:rPr lang="sr-Latn-RS" sz="1900" dirty="0"/>
              <a:t> Koordinacija sa medijima i stručnjacima tokom oba dogadjaja</a:t>
            </a:r>
          </a:p>
          <a:p>
            <a:r>
              <a:rPr lang="sr-Latn-RS" sz="1900" dirty="0"/>
              <a:t> Organizacione aktivnosti- zakup i priprema Press centra , priprema i  tehnička organizacija prostora za  predavanja</a:t>
            </a:r>
          </a:p>
          <a:p>
            <a:r>
              <a:rPr lang="sr-Latn-RS" sz="1900" dirty="0"/>
              <a:t> Prikupljanje objava i izveštavanje klijenta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1608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09507C-9356-459F-94A5-8C289B59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b="1" dirty="0"/>
              <a:t>Objave u medijima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8F161-BCD8-4957-A980-AB029285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sz="2000" dirty="0"/>
              <a:t>Ukupno je  zabeleženo 24 objave u medijima povodom obeležavanja </a:t>
            </a:r>
            <a:r>
              <a:rPr lang="sr-Latn-RS" sz="2000" dirty="0" smtClean="0"/>
              <a:t>12.oktobra, Svetskog </a:t>
            </a:r>
            <a:r>
              <a:rPr lang="sr-Latn-RS" sz="2000" dirty="0"/>
              <a:t>dana  borbe protiv  artrtisa i to u sledećim medijima:</a:t>
            </a:r>
          </a:p>
          <a:p>
            <a:r>
              <a:rPr lang="sr-Latn-RS" sz="2000" dirty="0"/>
              <a:t> TV Nova, TV Studio B ( 2 objave) TV Prva, Zdrava TV, Politika, Danas, Blic žena, Tanjug Beta,  n1info.rs, nova.rs, o21 radio.rs, Radio Beograd,</a:t>
            </a:r>
          </a:p>
          <a:p>
            <a:r>
              <a:rPr lang="sr-Latn-RS" sz="2000" dirty="0"/>
              <a:t>novosadski radio, rtv.rs, rts.rs, b92.net, sandzakhater.rs, vesti.rs, naslovi.rs, nprtv.rs,  Narodne novine, telegraf.rs, svetionik.rs, TV Republika Srpska</a:t>
            </a:r>
          </a:p>
          <a:p>
            <a:endParaRPr lang="sr-Latn-RS" sz="2000" dirty="0"/>
          </a:p>
          <a:p>
            <a:r>
              <a:rPr lang="sr-Latn-RS" sz="2000" dirty="0"/>
              <a:t> Očekujemo objavu na RTS- u tokom ove nedelje</a:t>
            </a:r>
          </a:p>
        </p:txBody>
      </p:sp>
    </p:spTree>
    <p:extLst>
      <p:ext uri="{BB962C8B-B14F-4D97-AF65-F5344CB8AC3E}">
        <p14:creationId xmlns:p14="http://schemas.microsoft.com/office/powerpoint/2010/main" val="311164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577D1-FEF3-43AA-8091-E061399A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sr-Latn-RS" sz="6600" dirty="0">
                <a:solidFill>
                  <a:schemeClr val="bg1"/>
                </a:solidFill>
              </a:rPr>
              <a:t>      Medijske objave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C4521DE-248E-440D-AAD6-FD9E7D34B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42C13FA-4C0F-42D0-9626-5BA6040D8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3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7F37F12-E66D-4366-B4EE-3860D8DFB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76" y="506615"/>
            <a:ext cx="3055715" cy="584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A149D6-6F68-43C8-946A-56E6794E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265" y="506615"/>
            <a:ext cx="2824223" cy="6064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307A0D-2663-4ABF-A1D4-E5268E8F8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818" y="506615"/>
            <a:ext cx="3999062" cy="32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836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Izveštaj obeležavanja</vt:lpstr>
      <vt:lpstr>12.oktobar, Svetskog dana borbe protiv artritisa</vt:lpstr>
      <vt:lpstr>Ove godine Cilj obeležavanja 12.oktobra, Svetskog dana borbe protiv artritisa je bio</vt:lpstr>
      <vt:lpstr>Šta smo i kako komunicirali....</vt:lpstr>
      <vt:lpstr> Konferencija  za novinare</vt:lpstr>
      <vt:lpstr>  Aktivnosti</vt:lpstr>
      <vt:lpstr> Objave u medijima</vt:lpstr>
      <vt:lpstr>      Medijske objave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Onlajn predavanja stručnjaka o hroničnim artritisima</vt:lpstr>
      <vt:lpstr> Kako  su organizovana onlajn predavanja stručnjaka</vt:lpstr>
      <vt:lpstr>PowerPoint Presentation</vt:lpstr>
      <vt:lpstr>PowerPoint Presentation</vt:lpstr>
      <vt:lpstr>Zahvaljujem 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Medijski izveštaj</dc:title>
  <dc:creator>Tamara Birac</dc:creator>
  <cp:lastModifiedBy>User</cp:lastModifiedBy>
  <cp:revision>26</cp:revision>
  <dcterms:created xsi:type="dcterms:W3CDTF">2020-10-18T22:54:22Z</dcterms:created>
  <dcterms:modified xsi:type="dcterms:W3CDTF">2020-11-07T16:09:50Z</dcterms:modified>
</cp:coreProperties>
</file>